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</p:sldIdLst>
  <p:sldSz cx="18288000" cy="10287000"/>
  <p:notesSz cx="6858000" cy="9144000"/>
  <p:embeddedFontLst>
    <p:embeddedFont>
      <p:font typeface="Poppins Light" panose="00000400000000000000" pitchFamily="2" charset="0"/>
      <p:regular r:id="rId5"/>
      <p:italic r:id="rId6"/>
    </p:embeddedFont>
    <p:embeddedFont>
      <p:font typeface="Poppins Medium Bold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5BF"/>
    <a:srgbClr val="43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2386" y="9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2204" y="-2845196"/>
            <a:ext cx="19110204" cy="13516126"/>
          </a:xfrm>
          <a:custGeom>
            <a:avLst/>
            <a:gdLst/>
            <a:ahLst/>
            <a:cxnLst/>
            <a:rect l="l" t="t" r="r" b="b"/>
            <a:pathLst>
              <a:path w="19110204" h="13516126">
                <a:moveTo>
                  <a:pt x="0" y="0"/>
                </a:moveTo>
                <a:lnTo>
                  <a:pt x="19110204" y="0"/>
                </a:lnTo>
                <a:lnTo>
                  <a:pt x="19110204" y="13516126"/>
                </a:lnTo>
                <a:lnTo>
                  <a:pt x="0" y="1351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4000500" y="-3990975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-48888" r="-2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3C5045C3-FAAC-AF20-A1AB-698A86A7180D}"/>
              </a:ext>
            </a:extLst>
          </p:cNvPr>
          <p:cNvSpPr/>
          <p:nvPr/>
        </p:nvSpPr>
        <p:spPr>
          <a:xfrm rot="2273454">
            <a:off x="224455" y="-3075726"/>
            <a:ext cx="17839088" cy="14583455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00"/>
          </a:p>
        </p:txBody>
      </p:sp>
      <p:sp>
        <p:nvSpPr>
          <p:cNvPr id="5" name="TextBox 5"/>
          <p:cNvSpPr txBox="1"/>
          <p:nvPr/>
        </p:nvSpPr>
        <p:spPr>
          <a:xfrm>
            <a:off x="5276866" y="3509009"/>
            <a:ext cx="7785063" cy="2175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332"/>
              </a:lnSpc>
              <a:spcBef>
                <a:spcPct val="0"/>
              </a:spcBef>
            </a:pPr>
            <a:r>
              <a:rPr lang="en-US" sz="16170" b="1" u="none" strike="noStrike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Echoes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28754" y="6113160"/>
            <a:ext cx="11481285" cy="43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3204" spc="1345" dirty="0">
                <a:solidFill>
                  <a:schemeClr val="bg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Turning Silence into Voice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EAEFBB-7371-9495-2ECA-7AE5310F1FDE}"/>
              </a:ext>
            </a:extLst>
          </p:cNvPr>
          <p:cNvCxnSpPr>
            <a:cxnSpLocks/>
          </p:cNvCxnSpPr>
          <p:nvPr/>
        </p:nvCxnSpPr>
        <p:spPr>
          <a:xfrm>
            <a:off x="4161366" y="5684525"/>
            <a:ext cx="9965266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reeform 2">
            <a:extLst>
              <a:ext uri="{FF2B5EF4-FFF2-40B4-BE49-F238E27FC236}">
                <a16:creationId xmlns:a16="http://schemas.microsoft.com/office/drawing/2014/main" id="{7DA984FA-034E-9243-2E84-718F9B493B38}"/>
              </a:ext>
            </a:extLst>
          </p:cNvPr>
          <p:cNvSpPr/>
          <p:nvPr/>
        </p:nvSpPr>
        <p:spPr>
          <a:xfrm>
            <a:off x="-12954000" y="12164883"/>
            <a:ext cx="15082150" cy="12257675"/>
          </a:xfrm>
          <a:custGeom>
            <a:avLst/>
            <a:gdLst/>
            <a:ahLst/>
            <a:cxnLst/>
            <a:rect l="l" t="t" r="r" b="b"/>
            <a:pathLst>
              <a:path w="15082150" h="12257675">
                <a:moveTo>
                  <a:pt x="0" y="0"/>
                </a:moveTo>
                <a:lnTo>
                  <a:pt x="15082150" y="0"/>
                </a:lnTo>
                <a:lnTo>
                  <a:pt x="15082150" y="12257674"/>
                </a:lnTo>
                <a:lnTo>
                  <a:pt x="0" y="1225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3BEBB5B-0DE7-328B-E1CF-1DCC98DB3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978" y="-5971800"/>
            <a:ext cx="7043430" cy="5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2">
            <a:extLst>
              <a:ext uri="{FF2B5EF4-FFF2-40B4-BE49-F238E27FC236}">
                <a16:creationId xmlns:a16="http://schemas.microsoft.com/office/drawing/2014/main" id="{6C46A07C-E553-C3DF-68C7-505DAB734979}"/>
              </a:ext>
            </a:extLst>
          </p:cNvPr>
          <p:cNvSpPr/>
          <p:nvPr/>
        </p:nvSpPr>
        <p:spPr>
          <a:xfrm rot="14371247">
            <a:off x="-2038570" y="9260300"/>
            <a:ext cx="13466236" cy="11536653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00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2B8C957D-EA96-7E56-E484-D7AE8527E72D}"/>
              </a:ext>
            </a:extLst>
          </p:cNvPr>
          <p:cNvSpPr txBox="1"/>
          <p:nvPr/>
        </p:nvSpPr>
        <p:spPr>
          <a:xfrm>
            <a:off x="276067" y="9614402"/>
            <a:ext cx="3704166" cy="43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3204" spc="-150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Syed Hur Ali Rizvi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5604674C-1802-D617-CB47-3BDAC975DD69}"/>
              </a:ext>
            </a:extLst>
          </p:cNvPr>
          <p:cNvSpPr txBox="1"/>
          <p:nvPr/>
        </p:nvSpPr>
        <p:spPr>
          <a:xfrm>
            <a:off x="15149242" y="9614403"/>
            <a:ext cx="3704166" cy="431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3204" spc="-150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24K-0615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">
            <a:extLst>
              <a:ext uri="{FF2B5EF4-FFF2-40B4-BE49-F238E27FC236}">
                <a16:creationId xmlns:a16="http://schemas.microsoft.com/office/drawing/2014/main" id="{BAF01462-76B2-F449-01E8-36FD8925B1D6}"/>
              </a:ext>
            </a:extLst>
          </p:cNvPr>
          <p:cNvSpPr/>
          <p:nvPr/>
        </p:nvSpPr>
        <p:spPr>
          <a:xfrm rot="14371247">
            <a:off x="-2741157" y="5579429"/>
            <a:ext cx="13466236" cy="11536653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00"/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455772B8-6468-FDFA-E34A-5DAD782FA57E}"/>
              </a:ext>
            </a:extLst>
          </p:cNvPr>
          <p:cNvSpPr/>
          <p:nvPr/>
        </p:nvSpPr>
        <p:spPr>
          <a:xfrm rot="1948793">
            <a:off x="9098420" y="-6405877"/>
            <a:ext cx="18778014" cy="15351027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00"/>
          </a:p>
        </p:txBody>
      </p:sp>
      <p:sp>
        <p:nvSpPr>
          <p:cNvPr id="2" name="Freeform 2"/>
          <p:cNvSpPr/>
          <p:nvPr/>
        </p:nvSpPr>
        <p:spPr>
          <a:xfrm>
            <a:off x="-7791903" y="7667778"/>
            <a:ext cx="15082150" cy="12257675"/>
          </a:xfrm>
          <a:custGeom>
            <a:avLst/>
            <a:gdLst/>
            <a:ahLst/>
            <a:cxnLst/>
            <a:rect l="l" t="t" r="r" b="b"/>
            <a:pathLst>
              <a:path w="15082150" h="12257675">
                <a:moveTo>
                  <a:pt x="0" y="0"/>
                </a:moveTo>
                <a:lnTo>
                  <a:pt x="15082150" y="0"/>
                </a:lnTo>
                <a:lnTo>
                  <a:pt x="15082150" y="12257674"/>
                </a:lnTo>
                <a:lnTo>
                  <a:pt x="0" y="12257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741412" y="5169158"/>
            <a:ext cx="3882606" cy="685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22499" y="5155440"/>
            <a:ext cx="3882606" cy="685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8960341" y="8119653"/>
            <a:ext cx="3882606" cy="685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3246836" y="8119653"/>
            <a:ext cx="3786612" cy="685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22483" y="1200150"/>
            <a:ext cx="6569066" cy="122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90"/>
              </a:lnSpc>
              <a:spcBef>
                <a:spcPct val="0"/>
              </a:spcBef>
            </a:pPr>
            <a:r>
              <a:rPr lang="en-US" sz="9000" b="1" u="none" strike="noStrike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2499" y="5578427"/>
            <a:ext cx="3786612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Gesture to Text Conversion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41412" y="5578427"/>
            <a:ext cx="388260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Text to Gesture Image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499" y="4075960"/>
            <a:ext cx="1703859" cy="86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41412" y="4075960"/>
            <a:ext cx="1703859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60341" y="8528923"/>
            <a:ext cx="38826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Text-to-Speech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46836" y="8522064"/>
            <a:ext cx="378661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Speech-to-Text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60341" y="7026455"/>
            <a:ext cx="1703859" cy="86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46836" y="7026455"/>
            <a:ext cx="1703859" cy="86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04.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2DBC95-C444-F8AE-063F-C8077B6FF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9694" y="-996417"/>
            <a:ext cx="7043430" cy="5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2">
            <a:extLst>
              <a:ext uri="{FF2B5EF4-FFF2-40B4-BE49-F238E27FC236}">
                <a16:creationId xmlns:a16="http://schemas.microsoft.com/office/drawing/2014/main" id="{3CC780E9-057F-48EE-7148-34544495BF79}"/>
              </a:ext>
            </a:extLst>
          </p:cNvPr>
          <p:cNvSpPr/>
          <p:nvPr/>
        </p:nvSpPr>
        <p:spPr>
          <a:xfrm>
            <a:off x="4453274" y="3856627"/>
            <a:ext cx="15082150" cy="12257675"/>
          </a:xfrm>
          <a:custGeom>
            <a:avLst/>
            <a:gdLst/>
            <a:ahLst/>
            <a:cxnLst/>
            <a:rect l="l" t="t" r="r" b="b"/>
            <a:pathLst>
              <a:path w="15082150" h="12257675">
                <a:moveTo>
                  <a:pt x="0" y="0"/>
                </a:moveTo>
                <a:lnTo>
                  <a:pt x="15082150" y="0"/>
                </a:lnTo>
                <a:lnTo>
                  <a:pt x="15082150" y="12257674"/>
                </a:lnTo>
                <a:lnTo>
                  <a:pt x="0" y="12257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2">
            <a:extLst>
              <a:ext uri="{FF2B5EF4-FFF2-40B4-BE49-F238E27FC236}">
                <a16:creationId xmlns:a16="http://schemas.microsoft.com/office/drawing/2014/main" id="{F26ABF04-CA70-A8F3-15BE-24BD4129FCA6}"/>
              </a:ext>
            </a:extLst>
          </p:cNvPr>
          <p:cNvSpPr/>
          <p:nvPr/>
        </p:nvSpPr>
        <p:spPr>
          <a:xfrm rot="1956381">
            <a:off x="12083908" y="-4870890"/>
            <a:ext cx="13495527" cy="12605775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00"/>
          </a:p>
        </p:txBody>
      </p:sp>
      <p:sp>
        <p:nvSpPr>
          <p:cNvPr id="36" name="Freeform 2">
            <a:extLst>
              <a:ext uri="{FF2B5EF4-FFF2-40B4-BE49-F238E27FC236}">
                <a16:creationId xmlns:a16="http://schemas.microsoft.com/office/drawing/2014/main" id="{A4A26FCF-2B77-E135-0F12-9FE32E8858A8}"/>
              </a:ext>
            </a:extLst>
          </p:cNvPr>
          <p:cNvSpPr/>
          <p:nvPr/>
        </p:nvSpPr>
        <p:spPr>
          <a:xfrm rot="1386622">
            <a:off x="-5445853" y="-4156785"/>
            <a:ext cx="10637223" cy="9113011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00"/>
          </a:p>
        </p:txBody>
      </p:sp>
      <p:sp>
        <p:nvSpPr>
          <p:cNvPr id="2" name="Freeform 2"/>
          <p:cNvSpPr/>
          <p:nvPr/>
        </p:nvSpPr>
        <p:spPr>
          <a:xfrm>
            <a:off x="6852098" y="1594912"/>
            <a:ext cx="4681344" cy="7550555"/>
          </a:xfrm>
          <a:custGeom>
            <a:avLst/>
            <a:gdLst/>
            <a:ahLst/>
            <a:cxnLst/>
            <a:rect l="l" t="t" r="r" b="b"/>
            <a:pathLst>
              <a:path w="4681344" h="7550555">
                <a:moveTo>
                  <a:pt x="0" y="0"/>
                </a:moveTo>
                <a:lnTo>
                  <a:pt x="4681344" y="0"/>
                </a:lnTo>
                <a:lnTo>
                  <a:pt x="4681344" y="7550555"/>
                </a:lnTo>
                <a:lnTo>
                  <a:pt x="0" y="7550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028700" y="6570759"/>
            <a:ext cx="632348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Learning ASL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2069" y="7727272"/>
            <a:ext cx="632348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400" dirty="0">
                <a:solidFill>
                  <a:srgbClr val="FFFFFF"/>
                </a:solidFill>
                <a:latin typeface="Poppins Light"/>
                <a:cs typeface="Poppins Light"/>
              </a:rPr>
              <a:t>For each letter in the sentence, it shows an image of the corresponding ASL hand gesture.</a:t>
            </a:r>
            <a:br>
              <a:rPr lang="en-US" sz="2400" dirty="0">
                <a:solidFill>
                  <a:srgbClr val="FFFFFF"/>
                </a:solidFill>
                <a:latin typeface="Poppins Light"/>
                <a:cs typeface="Poppins Light"/>
              </a:rPr>
            </a:br>
            <a:r>
              <a:rPr lang="en-US" sz="2400" dirty="0">
                <a:solidFill>
                  <a:srgbClr val="FFFFFF"/>
                </a:solidFill>
                <a:latin typeface="Poppins Light"/>
                <a:cs typeface="Poppins Light"/>
              </a:rPr>
              <a:t>This feature supports learning and understanding of ASL through visual representation</a:t>
            </a:r>
            <a:endParaRPr lang="en-US" sz="2400" dirty="0">
              <a:solidFill>
                <a:srgbClr val="FFFFFF"/>
              </a:solidFill>
              <a:latin typeface="Poppins Light"/>
              <a:cs typeface="Poppins Light"/>
              <a:sym typeface="Poppins Light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437294" y="2928524"/>
            <a:ext cx="139378" cy="13937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11329" y="2918999"/>
            <a:ext cx="139378" cy="13937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37294" y="7850606"/>
            <a:ext cx="139378" cy="13937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711329" y="7397227"/>
            <a:ext cx="139378" cy="13937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99002" y="3231356"/>
            <a:ext cx="5882794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/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converts each gesture into the corresponding ASL letter, displaying the letter as text.</a:t>
            </a:r>
          </a:p>
          <a:p>
            <a:pPr marL="0" lvl="0" indent="0" algn="l"/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helps people with hearing or speech impairments communicate with ease.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71926" y="3306500"/>
            <a:ext cx="5887373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/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also has a text-to-speech feature that reads the recognized text aloud for better accessibility.</a:t>
            </a:r>
          </a:p>
          <a:p>
            <a:pPr marL="0" lvl="0" indent="0" algn="r"/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These features make the app a versatile communication tool for those with disabilities.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9002" y="1369297"/>
            <a:ext cx="632348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Communication</a:t>
            </a:r>
            <a:br>
              <a:rPr lang="en-US" sz="5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</a:br>
            <a:r>
              <a:rPr lang="en-US" sz="5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Bridge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71926" y="2200417"/>
            <a:ext cx="588737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000"/>
              </a:lnSpc>
            </a:pPr>
            <a:r>
              <a:rPr lang="en-US" sz="5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Accessibility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94867" y="8115001"/>
            <a:ext cx="5887373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/>
            <a:r>
              <a:rPr lang="en-US" sz="24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Helps deaf individuals communicate freely, while blind users can navigate the app with voice commands and text-to-speech features.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59341" y="7020673"/>
            <a:ext cx="539995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000"/>
              </a:lnSpc>
            </a:pPr>
            <a:r>
              <a:rPr lang="en-US" sz="5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Independence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02E1669-26AB-40E9-E3C9-AE15635AE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997" y="1714500"/>
            <a:ext cx="3451242" cy="7140502"/>
          </a:xfrm>
          <a:prstGeom prst="roundRect">
            <a:avLst>
              <a:gd name="adj" fmla="val 11111"/>
            </a:avLst>
          </a:prstGeom>
          <a:ln w="190500" cap="rnd">
            <a:solidFill>
              <a:schemeClr val="tx1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4" name="AutoShape 4"/>
          <p:cNvSpPr/>
          <p:nvPr/>
        </p:nvSpPr>
        <p:spPr>
          <a:xfrm>
            <a:off x="10576671" y="2998213"/>
            <a:ext cx="668262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2988688"/>
            <a:ext cx="668262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576671" y="7915532"/>
            <a:ext cx="668262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7466916"/>
            <a:ext cx="668262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EB67184E-6FFB-1D55-F8DF-E62A58489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-4838700"/>
            <a:ext cx="7043430" cy="5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144</Words>
  <Application>Microsoft Office PowerPoint</Application>
  <PresentationFormat>Custom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Poppins Medium Bold</vt:lpstr>
      <vt:lpstr>Poppins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Minimal 3D Technology Consulting Presentation</dc:title>
  <cp:lastModifiedBy>Syed Hur Ali Rizvi</cp:lastModifiedBy>
  <cp:revision>4</cp:revision>
  <dcterms:created xsi:type="dcterms:W3CDTF">2006-08-16T00:00:00Z</dcterms:created>
  <dcterms:modified xsi:type="dcterms:W3CDTF">2025-04-27T18:12:05Z</dcterms:modified>
  <dc:identifier>DAGl2VtF-7U</dc:identifier>
</cp:coreProperties>
</file>